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27"/>
  </p:notesMasterIdLst>
  <p:sldIdLst>
    <p:sldId id="256" r:id="rId3"/>
    <p:sldId id="257" r:id="rId4"/>
    <p:sldId id="258" r:id="rId5"/>
    <p:sldId id="260" r:id="rId6"/>
    <p:sldId id="286" r:id="rId7"/>
    <p:sldId id="287" r:id="rId8"/>
    <p:sldId id="270" r:id="rId9"/>
    <p:sldId id="272" r:id="rId10"/>
    <p:sldId id="271" r:id="rId11"/>
    <p:sldId id="262" r:id="rId12"/>
    <p:sldId id="263" r:id="rId13"/>
    <p:sldId id="264" r:id="rId14"/>
    <p:sldId id="275" r:id="rId15"/>
    <p:sldId id="276" r:id="rId16"/>
    <p:sldId id="277" r:id="rId17"/>
    <p:sldId id="265" r:id="rId18"/>
    <p:sldId id="279" r:id="rId19"/>
    <p:sldId id="283" r:id="rId20"/>
    <p:sldId id="285" r:id="rId21"/>
    <p:sldId id="290" r:id="rId22"/>
    <p:sldId id="289" r:id="rId23"/>
    <p:sldId id="288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FA"/>
    <a:srgbClr val="0066BB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712" autoAdjust="0"/>
  </p:normalViewPr>
  <p:slideViewPr>
    <p:cSldViewPr snapToGrid="0">
      <p:cViewPr varScale="1">
        <p:scale>
          <a:sx n="86" d="100"/>
          <a:sy n="86" d="100"/>
        </p:scale>
        <p:origin x="312" y="77"/>
      </p:cViewPr>
      <p:guideLst/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16DB43-36E1-4599-B44C-2BF1F189CE5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94C1ED56-037F-48DC-99B5-74DBC5784F07}">
      <dgm:prSet/>
      <dgm:spPr/>
      <dgm:t>
        <a:bodyPr/>
        <a:lstStyle/>
        <a:p>
          <a:r>
            <a:rPr lang="ru-RU"/>
            <a:t>Материнская плата</a:t>
          </a:r>
        </a:p>
      </dgm:t>
    </dgm:pt>
    <dgm:pt modelId="{95FC63E4-B5BB-4108-8667-BC51CD7D0ABF}" type="parTrans" cxnId="{4FFE6748-FDA1-4108-AE2A-0CCDE4D253CD}">
      <dgm:prSet/>
      <dgm:spPr/>
      <dgm:t>
        <a:bodyPr/>
        <a:lstStyle/>
        <a:p>
          <a:endParaRPr lang="ru-RU"/>
        </a:p>
      </dgm:t>
    </dgm:pt>
    <dgm:pt modelId="{119BE6FB-A22D-4AAE-B239-2A5ABDDFDBC1}" type="sibTrans" cxnId="{4FFE6748-FDA1-4108-AE2A-0CCDE4D253CD}">
      <dgm:prSet/>
      <dgm:spPr/>
      <dgm:t>
        <a:bodyPr/>
        <a:lstStyle/>
        <a:p>
          <a:endParaRPr lang="ru-RU"/>
        </a:p>
      </dgm:t>
    </dgm:pt>
    <dgm:pt modelId="{5D223EBD-78E2-4DE1-9860-61514698BD8A}">
      <dgm:prSet/>
      <dgm:spPr/>
      <dgm:t>
        <a:bodyPr/>
        <a:lstStyle/>
        <a:p>
          <a:r>
            <a:rPr lang="ru-RU" dirty="0"/>
            <a:t>Основные задачи</a:t>
          </a:r>
        </a:p>
      </dgm:t>
    </dgm:pt>
    <dgm:pt modelId="{F2E30981-91A4-43E4-AC33-522C0C73EF13}" type="parTrans" cxnId="{DE794A36-31BD-4C1A-B459-18CF480DC669}">
      <dgm:prSet/>
      <dgm:spPr/>
      <dgm:t>
        <a:bodyPr/>
        <a:lstStyle/>
        <a:p>
          <a:endParaRPr lang="ru-RU"/>
        </a:p>
      </dgm:t>
    </dgm:pt>
    <dgm:pt modelId="{87AB3B89-F11D-4100-B0C7-AD0FFE86ED54}" type="sibTrans" cxnId="{DE794A36-31BD-4C1A-B459-18CF480DC669}">
      <dgm:prSet/>
      <dgm:spPr/>
      <dgm:t>
        <a:bodyPr/>
        <a:lstStyle/>
        <a:p>
          <a:endParaRPr lang="ru-RU"/>
        </a:p>
      </dgm:t>
    </dgm:pt>
    <dgm:pt modelId="{BADF9EDA-597F-42ED-9977-C2A046D8E9FF}">
      <dgm:prSet/>
      <dgm:spPr/>
      <dgm:t>
        <a:bodyPr/>
        <a:lstStyle/>
        <a:p>
          <a:r>
            <a:rPr lang="ru-RU" dirty="0"/>
            <a:t>Слоты</a:t>
          </a:r>
        </a:p>
      </dgm:t>
    </dgm:pt>
    <dgm:pt modelId="{C4C909A6-3431-4448-8036-6A87EC9E7BC4}" type="parTrans" cxnId="{6D432129-8CCA-4397-9AC5-1C614CF81BBC}">
      <dgm:prSet/>
      <dgm:spPr/>
      <dgm:t>
        <a:bodyPr/>
        <a:lstStyle/>
        <a:p>
          <a:endParaRPr lang="ru-RU"/>
        </a:p>
      </dgm:t>
    </dgm:pt>
    <dgm:pt modelId="{3A35862F-9336-49A1-902F-16C34B715E6B}" type="sibTrans" cxnId="{6D432129-8CCA-4397-9AC5-1C614CF81BBC}">
      <dgm:prSet/>
      <dgm:spPr/>
      <dgm:t>
        <a:bodyPr/>
        <a:lstStyle/>
        <a:p>
          <a:endParaRPr lang="ru-RU"/>
        </a:p>
      </dgm:t>
    </dgm:pt>
    <dgm:pt modelId="{54663921-4B3D-43F0-B277-72797A8A468C}">
      <dgm:prSet/>
      <dgm:spPr/>
      <dgm:t>
        <a:bodyPr/>
        <a:lstStyle/>
        <a:p>
          <a:r>
            <a:rPr lang="ru-RU" dirty="0"/>
            <a:t>Компоненты</a:t>
          </a:r>
        </a:p>
      </dgm:t>
    </dgm:pt>
    <dgm:pt modelId="{FE1B07B0-F3A1-420F-92B6-20C55C4602CF}" type="parTrans" cxnId="{8391EBD7-E982-402E-9F08-98B2B3674A78}">
      <dgm:prSet/>
      <dgm:spPr/>
      <dgm:t>
        <a:bodyPr/>
        <a:lstStyle/>
        <a:p>
          <a:endParaRPr lang="ru-RU"/>
        </a:p>
      </dgm:t>
    </dgm:pt>
    <dgm:pt modelId="{FCF01B70-0AEC-48F6-8983-03C08AA9235F}" type="sibTrans" cxnId="{8391EBD7-E982-402E-9F08-98B2B3674A78}">
      <dgm:prSet/>
      <dgm:spPr/>
      <dgm:t>
        <a:bodyPr/>
        <a:lstStyle/>
        <a:p>
          <a:endParaRPr lang="ru-RU"/>
        </a:p>
      </dgm:t>
    </dgm:pt>
    <dgm:pt modelId="{30C8D3B3-E5F5-4B7F-8AC1-A7AF88276FE2}" type="pres">
      <dgm:prSet presAssocID="{CA16DB43-36E1-4599-B44C-2BF1F189CE5A}" presName="linear" presStyleCnt="0">
        <dgm:presLayoutVars>
          <dgm:animLvl val="lvl"/>
          <dgm:resizeHandles val="exact"/>
        </dgm:presLayoutVars>
      </dgm:prSet>
      <dgm:spPr/>
    </dgm:pt>
    <dgm:pt modelId="{BD4A1C2F-DDE8-4F31-BE72-80EC3AA3B259}" type="pres">
      <dgm:prSet presAssocID="{94C1ED56-037F-48DC-99B5-74DBC5784F0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CB0F515-98DB-4A97-8D53-50EF3D3DC7EB}" type="pres">
      <dgm:prSet presAssocID="{94C1ED56-037F-48DC-99B5-74DBC5784F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11FC622-18EF-4D51-A37F-D2F78EFB3EC9}" type="presOf" srcId="{BADF9EDA-597F-42ED-9977-C2A046D8E9FF}" destId="{5CB0F515-98DB-4A97-8D53-50EF3D3DC7EB}" srcOrd="0" destOrd="1" presId="urn:microsoft.com/office/officeart/2005/8/layout/vList2"/>
    <dgm:cxn modelId="{6D432129-8CCA-4397-9AC5-1C614CF81BBC}" srcId="{94C1ED56-037F-48DC-99B5-74DBC5784F07}" destId="{BADF9EDA-597F-42ED-9977-C2A046D8E9FF}" srcOrd="1" destOrd="0" parTransId="{C4C909A6-3431-4448-8036-6A87EC9E7BC4}" sibTransId="{3A35862F-9336-49A1-902F-16C34B715E6B}"/>
    <dgm:cxn modelId="{DE794A36-31BD-4C1A-B459-18CF480DC669}" srcId="{94C1ED56-037F-48DC-99B5-74DBC5784F07}" destId="{5D223EBD-78E2-4DE1-9860-61514698BD8A}" srcOrd="0" destOrd="0" parTransId="{F2E30981-91A4-43E4-AC33-522C0C73EF13}" sibTransId="{87AB3B89-F11D-4100-B0C7-AD0FFE86ED54}"/>
    <dgm:cxn modelId="{4FFE6748-FDA1-4108-AE2A-0CCDE4D253CD}" srcId="{CA16DB43-36E1-4599-B44C-2BF1F189CE5A}" destId="{94C1ED56-037F-48DC-99B5-74DBC5784F07}" srcOrd="0" destOrd="0" parTransId="{95FC63E4-B5BB-4108-8667-BC51CD7D0ABF}" sibTransId="{119BE6FB-A22D-4AAE-B239-2A5ABDDFDBC1}"/>
    <dgm:cxn modelId="{8B4A6F8D-B156-4AFC-B0C1-70B0FFCE653B}" type="presOf" srcId="{94C1ED56-037F-48DC-99B5-74DBC5784F07}" destId="{BD4A1C2F-DDE8-4F31-BE72-80EC3AA3B259}" srcOrd="0" destOrd="0" presId="urn:microsoft.com/office/officeart/2005/8/layout/vList2"/>
    <dgm:cxn modelId="{06740EB0-0A73-40D7-B99F-E80162696101}" type="presOf" srcId="{CA16DB43-36E1-4599-B44C-2BF1F189CE5A}" destId="{30C8D3B3-E5F5-4B7F-8AC1-A7AF88276FE2}" srcOrd="0" destOrd="0" presId="urn:microsoft.com/office/officeart/2005/8/layout/vList2"/>
    <dgm:cxn modelId="{0A31CDC0-F3BA-4719-9888-A16C73DE8BE8}" type="presOf" srcId="{5D223EBD-78E2-4DE1-9860-61514698BD8A}" destId="{5CB0F515-98DB-4A97-8D53-50EF3D3DC7EB}" srcOrd="0" destOrd="0" presId="urn:microsoft.com/office/officeart/2005/8/layout/vList2"/>
    <dgm:cxn modelId="{8391EBD7-E982-402E-9F08-98B2B3674A78}" srcId="{94C1ED56-037F-48DC-99B5-74DBC5784F07}" destId="{54663921-4B3D-43F0-B277-72797A8A468C}" srcOrd="2" destOrd="0" parTransId="{FE1B07B0-F3A1-420F-92B6-20C55C4602CF}" sibTransId="{FCF01B70-0AEC-48F6-8983-03C08AA9235F}"/>
    <dgm:cxn modelId="{BA806EF1-326B-4764-B69F-45370F2D3DB6}" type="presOf" srcId="{54663921-4B3D-43F0-B277-72797A8A468C}" destId="{5CB0F515-98DB-4A97-8D53-50EF3D3DC7EB}" srcOrd="0" destOrd="2" presId="urn:microsoft.com/office/officeart/2005/8/layout/vList2"/>
    <dgm:cxn modelId="{80103D9A-B439-4379-AB99-05D563A39060}" type="presParOf" srcId="{30C8D3B3-E5F5-4B7F-8AC1-A7AF88276FE2}" destId="{BD4A1C2F-DDE8-4F31-BE72-80EC3AA3B259}" srcOrd="0" destOrd="0" presId="urn:microsoft.com/office/officeart/2005/8/layout/vList2"/>
    <dgm:cxn modelId="{00E96238-7AEF-4894-9284-772D624F4CD1}" type="presParOf" srcId="{30C8D3B3-E5F5-4B7F-8AC1-A7AF88276FE2}" destId="{5CB0F515-98DB-4A97-8D53-50EF3D3DC7E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A1C2F-DDE8-4F31-BE72-80EC3AA3B259}">
      <dsp:nvSpPr>
        <dsp:cNvPr id="0" name=""/>
        <dsp:cNvSpPr/>
      </dsp:nvSpPr>
      <dsp:spPr>
        <a:xfrm>
          <a:off x="0" y="168994"/>
          <a:ext cx="9601200" cy="152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/>
            <a:t>Материнская плата</a:t>
          </a:r>
        </a:p>
      </dsp:txBody>
      <dsp:txXfrm>
        <a:off x="74249" y="243243"/>
        <a:ext cx="9452702" cy="1372502"/>
      </dsp:txXfrm>
    </dsp:sp>
    <dsp:sp modelId="{5CB0F515-98DB-4A97-8D53-50EF3D3DC7EB}">
      <dsp:nvSpPr>
        <dsp:cNvPr id="0" name=""/>
        <dsp:cNvSpPr/>
      </dsp:nvSpPr>
      <dsp:spPr>
        <a:xfrm>
          <a:off x="0" y="1689994"/>
          <a:ext cx="9601200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5100" kern="1200" dirty="0"/>
            <a:t>Основные задачи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5100" kern="1200" dirty="0"/>
            <a:t>Слоты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5100" kern="1200" dirty="0"/>
            <a:t>Компоненты</a:t>
          </a:r>
        </a:p>
      </dsp:txBody>
      <dsp:txXfrm>
        <a:off x="0" y="1689994"/>
        <a:ext cx="9601200" cy="2489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00A5C-4447-470D-8C66-6101EBA36A93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A8082-F312-4ED5-A8F4-E9FA4BA50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2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A8082-F312-4ED5-A8F4-E9FA4BA50D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13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0D51E-272F-4A5E-9DB7-6D9BA8E4F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91FF2E-A6A2-40E4-8DCC-49B7FB9A8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5A2498-749F-477F-95C6-15C0ACC6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7BFA68-09C8-498F-A157-DA981A8A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9BDAA9-93E8-4423-AA82-BA36A46D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04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4B362-8895-4581-BD5A-4EF4DDEF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B522BE-0BAE-4E20-95D6-8F8936903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8E563E-195C-452D-9875-46EFAFEE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AF4628-8BE9-4BB1-BC1D-F247C7B5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E5BE1A-E95C-4631-9193-6F0CA2E7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36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A92008-E684-4133-9945-0E15F491C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917909-A643-4DB4-93F3-5D901F605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361B8D-6CD9-4689-A5CC-65B42BEE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DDDC1-26FE-41B1-8889-583480D5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9FD669-005C-4F1A-B939-CE242A16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42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65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48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6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0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82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27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9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40703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22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83FCB-8AF0-4ABB-93DA-D32BD2DC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7627B-B536-41B0-B619-DF376392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14A1B0-919F-4984-B559-8A54738B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1759D5-D556-4EFA-87DD-1BD1BEBA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5AF4D-840E-415B-B4A2-ACD0A90B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540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575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25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1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ru-RU">
                <a:sym typeface="+mn-ea"/>
              </a:rPr>
              <a:t>Образец текста</a:t>
            </a:r>
          </a:p>
          <a:p>
            <a:pPr lvl="1"/>
            <a:r>
              <a:rPr lang="ru-RU">
                <a:sym typeface="+mn-ea"/>
              </a:rPr>
              <a:t>Второй уровень</a:t>
            </a:r>
          </a:p>
          <a:p>
            <a:pPr lvl="2"/>
            <a:r>
              <a:rPr lang="ru-RU">
                <a:sym typeface="+mn-ea"/>
              </a:rPr>
              <a:t>Третий уровень</a:t>
            </a:r>
          </a:p>
          <a:p>
            <a:pPr lvl="3"/>
            <a:r>
              <a:rPr lang="ru-RU">
                <a:sym typeface="+mn-ea"/>
              </a:rPr>
              <a:t>Четвертый уровень</a:t>
            </a:r>
          </a:p>
          <a:p>
            <a:pPr lvl="4"/>
            <a:r>
              <a:rPr lang="ru-RU">
                <a:sym typeface="+mn-ea"/>
              </a:rPr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A303E-221B-4D82-8776-DF93D037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95AFA-E123-4624-9D26-145CB36D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314C37-6EFB-430F-B999-13A8FD37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4B04D-1758-45F9-8676-0E1902B8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2D5029-CCBC-4B9B-8A64-DDC46CEE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86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794E-F156-458F-954C-6F4E24AA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0C289-9AF5-4328-BA17-92F25534A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F7D77A-5510-433F-A728-3D663AE6B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C19B9E-A95E-4EE1-B90F-79ED51C7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8ED023-6F64-4F18-8198-EF0B7B34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FD99DF-28D2-4A41-AF0F-9B3C6A8A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06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D766C-7AD9-4B7A-B909-B2958C3B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D706F1-E832-4725-A3C6-1D1BC6119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503494-A159-4F03-B78A-EB89E8864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18C12B-8E99-4D20-B905-D3F99C5C7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813755-CBCD-4DB8-ABE1-B208D9B3D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33C88D-4089-4042-9D1D-F8DDFEDF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7E85D1-0F65-4F24-B739-6091426E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11F790-367C-4978-9193-33D3F9D5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37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89A03-CB9B-40B9-8614-C6777910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623737-C5C7-489B-B1F0-21FFC44B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C77F7F-C169-47C5-BADA-D3752E5A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AD4A4A-1980-4345-8967-D827DF2F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58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DFBAFE-7786-4FC8-AF4C-620D8785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7B5E30-80E1-466E-A3DB-4B862860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ACE1AE-ED19-45F6-808B-D5C08B50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51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A4B86-63FE-41CB-AD5C-5849078D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E36E3-ED66-41D8-8146-CD62F4431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530E09-7173-4DE2-B3AE-36101A945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341BD3-0D6E-4D3E-AEBF-677F4A88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05299B-6EE0-402F-8D35-DB50BD67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7D4F43-9BD3-4D2A-BAFF-0819BE08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2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8A46A-81A5-44A5-881B-141161A1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E41239-6A8A-4FD6-9B1F-9EC888F63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074E10-53C9-4171-B9F8-0FD0BBBE2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5BE6C5-9F23-4661-B950-F2EA7BEC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5E7D47-DF8F-4B55-BF08-ECD38DCF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1FA033-7CF4-4AE8-9EDE-0963D010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9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C74BB-11A9-4673-89BE-5CB80395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1B945-9671-4446-B179-B59C3CBBF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88A7A9-342D-45E6-AB54-3B2E137BE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9EAD16-DB32-438C-B6E0-4A46B8AD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995A2-0732-4340-8D64-82F0CAE67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03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A9D4D9BE-7E9F-44ED-BC22-B2E80BDA0600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D3E3D9BC-F9E7-4224-927D-E0871223F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093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jOoGyCso8s" TargetMode="External"/><Relationship Id="rId2" Type="http://schemas.openxmlformats.org/officeDocument/2006/relationships/hyperlink" Target="https://youtu.be/FtWm8Mm6ZPY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youtu.be/bR-DOeAm-PQ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60E54-C4A0-4023-B1C1-43D12C762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84" y="4367813"/>
            <a:ext cx="6080346" cy="206969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>
                <a:solidFill>
                  <a:srgbClr val="FFC000"/>
                </a:solidFill>
              </a:rPr>
              <a:t>Материнская плата</a:t>
            </a:r>
          </a:p>
        </p:txBody>
      </p:sp>
    </p:spTree>
    <p:extLst>
      <p:ext uri="{BB962C8B-B14F-4D97-AF65-F5344CB8AC3E}">
        <p14:creationId xmlns:p14="http://schemas.microsoft.com/office/powerpoint/2010/main" val="38409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69940"/>
          </a:xfrm>
        </p:spPr>
        <p:txBody>
          <a:bodyPr/>
          <a:lstStyle/>
          <a:p>
            <a:r>
              <a:rPr lang="ru-RU" dirty="0"/>
              <a:t>Сокет, место для установки процессора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D2CE738-39C2-4D67-9D2B-80861DE6341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32242"/>
            <a:ext cx="4520333" cy="54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19F51B4-1934-451F-A401-F0BBA9D4A6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0332" y="1432241"/>
            <a:ext cx="7671668" cy="54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A9A6F6-EC02-46EE-85F9-C497BA672CAD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069975"/>
            <a:ext cx="12192001" cy="57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Одинарный модуль DIMM DDR3 SDRAM">
            <a:extLst>
              <a:ext uri="{FF2B5EF4-FFF2-40B4-BE49-F238E27FC236}">
                <a16:creationId xmlns:a16="http://schemas.microsoft.com/office/drawing/2014/main" id="{88C8BD4B-DF38-4FDB-890F-893B1D3D274E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8" b="90000" l="2344" r="98125">
                        <a14:foregroundMark x1="2500" y1="53103" x2="11875" y2="55517"/>
                        <a14:foregroundMark x1="11875" y1="55517" x2="49766" y2="54138"/>
                        <a14:foregroundMark x1="49766" y1="54138" x2="95938" y2="65862"/>
                        <a14:foregroundMark x1="95938" y1="65862" x2="80469" y2="93103"/>
                        <a14:foregroundMark x1="39519" y1="93854" x2="5234" y2="94483"/>
                        <a14:foregroundMark x1="80469" y1="93103" x2="42883" y2="93792"/>
                        <a14:foregroundMark x1="5234" y1="94483" x2="8047" y2="59655"/>
                        <a14:foregroundMark x1="8047" y1="59655" x2="7431" y2="7281"/>
                        <a14:foregroundMark x1="9714" y1="7356" x2="87031" y2="34483"/>
                        <a14:foregroundMark x1="87031" y1="34483" x2="89375" y2="46552"/>
                        <a14:foregroundMark x1="80469" y1="15517" x2="98359" y2="31379"/>
                        <a14:foregroundMark x1="2461" y1="69310" x2="2500" y2="83793"/>
                        <a14:foregroundMark x1="2390" y1="42759" x2="2461" y2="69310"/>
                        <a14:foregroundMark x1="2344" y1="25517" x2="2390" y2="42759"/>
                        <a14:foregroundMark x1="11719" y1="75517" x2="34219" y2="74138"/>
                        <a14:foregroundMark x1="50391" y1="73793" x2="66797" y2="75517"/>
                        <a14:foregroundMark x1="54609" y1="80345" x2="60547" y2="80345"/>
                        <a14:foregroundMark x1="61406" y1="13103" x2="88984" y2="19655"/>
                        <a14:foregroundMark x1="69219" y1="5862" x2="50781" y2="5862"/>
                        <a14:foregroundMark x1="69766" y1="4138" x2="66719" y2="7241"/>
                        <a14:backgroundMark x1="1016" y1="42759" x2="1016" y2="42759"/>
                        <a14:backgroundMark x1="547" y1="25517" x2="547" y2="25517"/>
                        <a14:backgroundMark x1="8828" y1="1034" x2="8828" y2="1034"/>
                        <a14:backgroundMark x1="9375" y1="1034" x2="9375" y2="1034"/>
                        <a14:backgroundMark x1="13203" y1="2069" x2="13203" y2="2069"/>
                        <a14:backgroundMark x1="6172" y1="1034" x2="16641" y2="1379"/>
                        <a14:backgroundMark x1="29375" y1="1034" x2="38516" y2="2069"/>
                        <a14:backgroundMark x1="38516" y1="2069" x2="38438" y2="1379"/>
                        <a14:backgroundMark x1="71875" y1="1034" x2="69242" y2="1034"/>
                        <a14:backgroundMark x1="89297" y1="1379" x2="89297" y2="1379"/>
                        <a14:backgroundMark x1="87422" y1="1034" x2="87422" y2="1034"/>
                        <a14:backgroundMark x1="99609" y1="26207" x2="99609" y2="26207"/>
                        <a14:backgroundMark x1="99063" y1="45862" x2="99063" y2="45862"/>
                        <a14:backgroundMark x1="99063" y1="68621" x2="99063" y2="68621"/>
                        <a14:backgroundMark x1="98359" y1="95172" x2="98359" y2="95172"/>
                        <a14:backgroundMark x1="859" y1="69310" x2="859" y2="69310"/>
                        <a14:backgroundMark x1="1641" y1="92414" x2="1641" y2="92414"/>
                        <a14:backgroundMark x1="40469" y1="93448" x2="40469" y2="93448"/>
                        <a14:backgroundMark x1="40625" y1="94828" x2="40625" y2="94828"/>
                        <a14:backgroundMark x1="41094" y1="91379" x2="41094" y2="91379"/>
                        <a14:backgroundMark x1="41250" y1="98966" x2="41250" y2="98966"/>
                        <a14:backgroundMark x1="41250" y1="92414" x2="41094" y2="96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99238" y="2440128"/>
            <a:ext cx="5743575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Одинарный модуль DIMM DDR3 SDRAM">
            <a:extLst>
              <a:ext uri="{FF2B5EF4-FFF2-40B4-BE49-F238E27FC236}">
                <a16:creationId xmlns:a16="http://schemas.microsoft.com/office/drawing/2014/main" id="{06B8960C-C0D6-48E3-B6E5-BF8B144C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8" b="90000" l="2344" r="98125">
                        <a14:foregroundMark x1="2500" y1="53103" x2="11875" y2="55517"/>
                        <a14:foregroundMark x1="11875" y1="55517" x2="49766" y2="54138"/>
                        <a14:foregroundMark x1="49766" y1="54138" x2="95938" y2="65862"/>
                        <a14:foregroundMark x1="95938" y1="65862" x2="80469" y2="93103"/>
                        <a14:foregroundMark x1="39519" y1="93854" x2="5234" y2="94483"/>
                        <a14:foregroundMark x1="80469" y1="93103" x2="42883" y2="93792"/>
                        <a14:foregroundMark x1="5234" y1="94483" x2="8047" y2="59655"/>
                        <a14:foregroundMark x1="8047" y1="59655" x2="7431" y2="7281"/>
                        <a14:foregroundMark x1="9714" y1="7356" x2="87031" y2="34483"/>
                        <a14:foregroundMark x1="87031" y1="34483" x2="89375" y2="46552"/>
                        <a14:foregroundMark x1="80469" y1="15517" x2="98359" y2="31379"/>
                        <a14:foregroundMark x1="2461" y1="69310" x2="2500" y2="83793"/>
                        <a14:foregroundMark x1="2390" y1="42759" x2="2461" y2="69310"/>
                        <a14:foregroundMark x1="2344" y1="25517" x2="2390" y2="42759"/>
                        <a14:foregroundMark x1="11719" y1="75517" x2="34219" y2="74138"/>
                        <a14:foregroundMark x1="50391" y1="73793" x2="66797" y2="75517"/>
                        <a14:foregroundMark x1="54609" y1="80345" x2="60547" y2="80345"/>
                        <a14:foregroundMark x1="61406" y1="13103" x2="88984" y2="19655"/>
                        <a14:foregroundMark x1="69219" y1="5862" x2="50781" y2="5862"/>
                        <a14:foregroundMark x1="69766" y1="4138" x2="66719" y2="7241"/>
                        <a14:backgroundMark x1="1016" y1="42759" x2="1016" y2="42759"/>
                        <a14:backgroundMark x1="547" y1="25517" x2="547" y2="25517"/>
                        <a14:backgroundMark x1="8828" y1="1034" x2="8828" y2="1034"/>
                        <a14:backgroundMark x1="9375" y1="1034" x2="9375" y2="1034"/>
                        <a14:backgroundMark x1="13203" y1="2069" x2="13203" y2="2069"/>
                        <a14:backgroundMark x1="6172" y1="1034" x2="16641" y2="1379"/>
                        <a14:backgroundMark x1="29375" y1="1034" x2="38516" y2="2069"/>
                        <a14:backgroundMark x1="38516" y1="2069" x2="38438" y2="1379"/>
                        <a14:backgroundMark x1="71875" y1="1034" x2="69242" y2="1034"/>
                        <a14:backgroundMark x1="89297" y1="1379" x2="89297" y2="1379"/>
                        <a14:backgroundMark x1="87422" y1="1034" x2="87422" y2="1034"/>
                        <a14:backgroundMark x1="99609" y1="26207" x2="99609" y2="26207"/>
                        <a14:backgroundMark x1="99063" y1="45862" x2="99063" y2="45862"/>
                        <a14:backgroundMark x1="99063" y1="68621" x2="99063" y2="68621"/>
                        <a14:backgroundMark x1="98359" y1="95172" x2="98359" y2="95172"/>
                        <a14:backgroundMark x1="859" y1="69310" x2="859" y2="69310"/>
                        <a14:backgroundMark x1="1641" y1="92414" x2="1641" y2="92414"/>
                        <a14:backgroundMark x1="40469" y1="93448" x2="40469" y2="93448"/>
                        <a14:backgroundMark x1="40625" y1="94828" x2="40625" y2="94828"/>
                        <a14:backgroundMark x1="41094" y1="91379" x2="41094" y2="91379"/>
                        <a14:backgroundMark x1="41250" y1="98966" x2="41250" y2="98966"/>
                        <a14:backgroundMark x1="41250" y1="92414" x2="41094" y2="96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811260" y="2693917"/>
            <a:ext cx="5743422" cy="13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Одинарный модуль DIMM DDR3 SDRAM">
            <a:extLst>
              <a:ext uri="{FF2B5EF4-FFF2-40B4-BE49-F238E27FC236}">
                <a16:creationId xmlns:a16="http://schemas.microsoft.com/office/drawing/2014/main" id="{49B2F95F-A539-498C-9FC9-33BF872E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8" b="90000" l="2344" r="98125">
                        <a14:foregroundMark x1="2500" y1="53103" x2="11875" y2="55517"/>
                        <a14:foregroundMark x1="11875" y1="55517" x2="49766" y2="54138"/>
                        <a14:foregroundMark x1="49766" y1="54138" x2="95938" y2="65862"/>
                        <a14:foregroundMark x1="95938" y1="65862" x2="80469" y2="93103"/>
                        <a14:foregroundMark x1="39519" y1="93854" x2="5234" y2="94483"/>
                        <a14:foregroundMark x1="80469" y1="93103" x2="42883" y2="93792"/>
                        <a14:foregroundMark x1="5234" y1="94483" x2="8047" y2="59655"/>
                        <a14:foregroundMark x1="8047" y1="59655" x2="7431" y2="7281"/>
                        <a14:foregroundMark x1="9714" y1="7356" x2="87031" y2="34483"/>
                        <a14:foregroundMark x1="87031" y1="34483" x2="89375" y2="46552"/>
                        <a14:foregroundMark x1="80469" y1="15517" x2="98359" y2="31379"/>
                        <a14:foregroundMark x1="2461" y1="69310" x2="2500" y2="83793"/>
                        <a14:foregroundMark x1="2390" y1="42759" x2="2461" y2="69310"/>
                        <a14:foregroundMark x1="2344" y1="25517" x2="2390" y2="42759"/>
                        <a14:foregroundMark x1="11719" y1="75517" x2="34219" y2="74138"/>
                        <a14:foregroundMark x1="50391" y1="73793" x2="66797" y2="75517"/>
                        <a14:foregroundMark x1="54609" y1="80345" x2="60547" y2="80345"/>
                        <a14:foregroundMark x1="61406" y1="13103" x2="88984" y2="19655"/>
                        <a14:foregroundMark x1="69219" y1="5862" x2="50781" y2="5862"/>
                        <a14:foregroundMark x1="69766" y1="4138" x2="66719" y2="7241"/>
                        <a14:backgroundMark x1="1016" y1="42759" x2="1016" y2="42759"/>
                        <a14:backgroundMark x1="547" y1="25517" x2="547" y2="25517"/>
                        <a14:backgroundMark x1="8828" y1="1034" x2="8828" y2="1034"/>
                        <a14:backgroundMark x1="9375" y1="1034" x2="9375" y2="1034"/>
                        <a14:backgroundMark x1="13203" y1="2069" x2="13203" y2="2069"/>
                        <a14:backgroundMark x1="6172" y1="1034" x2="16641" y2="1379"/>
                        <a14:backgroundMark x1="29375" y1="1034" x2="38516" y2="2069"/>
                        <a14:backgroundMark x1="38516" y1="2069" x2="38438" y2="1379"/>
                        <a14:backgroundMark x1="71875" y1="1034" x2="69242" y2="1034"/>
                        <a14:backgroundMark x1="89297" y1="1379" x2="89297" y2="1379"/>
                        <a14:backgroundMark x1="87422" y1="1034" x2="87422" y2="1034"/>
                        <a14:backgroundMark x1="99609" y1="26207" x2="99609" y2="26207"/>
                        <a14:backgroundMark x1="99063" y1="45862" x2="99063" y2="45862"/>
                        <a14:backgroundMark x1="99063" y1="68621" x2="99063" y2="68621"/>
                        <a14:backgroundMark x1="98359" y1="95172" x2="98359" y2="95172"/>
                        <a14:backgroundMark x1="859" y1="69310" x2="859" y2="69310"/>
                        <a14:backgroundMark x1="1641" y1="92414" x2="1641" y2="92414"/>
                        <a14:backgroundMark x1="40469" y1="93448" x2="40469" y2="93448"/>
                        <a14:backgroundMark x1="40625" y1="94828" x2="40625" y2="94828"/>
                        <a14:backgroundMark x1="41094" y1="91379" x2="41094" y2="91379"/>
                        <a14:backgroundMark x1="41250" y1="98966" x2="41250" y2="98966"/>
                        <a14:backgroundMark x1="41250" y1="92414" x2="41094" y2="96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123458" y="2947528"/>
            <a:ext cx="5743422" cy="13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Одинарный модуль DIMM DDR3 SDRAM">
            <a:extLst>
              <a:ext uri="{FF2B5EF4-FFF2-40B4-BE49-F238E27FC236}">
                <a16:creationId xmlns:a16="http://schemas.microsoft.com/office/drawing/2014/main" id="{5C816C30-F5D8-43E8-A9E6-CEABB8E6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8" b="90000" l="2344" r="98125">
                        <a14:foregroundMark x1="2500" y1="53103" x2="11875" y2="55517"/>
                        <a14:foregroundMark x1="11875" y1="55517" x2="49766" y2="54138"/>
                        <a14:foregroundMark x1="49766" y1="54138" x2="95938" y2="65862"/>
                        <a14:foregroundMark x1="95938" y1="65862" x2="80469" y2="93103"/>
                        <a14:foregroundMark x1="39519" y1="93854" x2="5234" y2="94483"/>
                        <a14:foregroundMark x1="80469" y1="93103" x2="42883" y2="93792"/>
                        <a14:foregroundMark x1="5234" y1="94483" x2="8047" y2="59655"/>
                        <a14:foregroundMark x1="8047" y1="59655" x2="7431" y2="7281"/>
                        <a14:foregroundMark x1="9714" y1="7356" x2="87031" y2="34483"/>
                        <a14:foregroundMark x1="87031" y1="34483" x2="89375" y2="46552"/>
                        <a14:foregroundMark x1="80469" y1="15517" x2="98359" y2="31379"/>
                        <a14:foregroundMark x1="2461" y1="69310" x2="2500" y2="83793"/>
                        <a14:foregroundMark x1="2390" y1="42759" x2="2461" y2="69310"/>
                        <a14:foregroundMark x1="2344" y1="25517" x2="2390" y2="42759"/>
                        <a14:foregroundMark x1="11719" y1="75517" x2="34219" y2="74138"/>
                        <a14:foregroundMark x1="50391" y1="73793" x2="66797" y2="75517"/>
                        <a14:foregroundMark x1="54609" y1="80345" x2="60547" y2="80345"/>
                        <a14:foregroundMark x1="61406" y1="13103" x2="88984" y2="19655"/>
                        <a14:foregroundMark x1="69219" y1="5862" x2="50781" y2="5862"/>
                        <a14:foregroundMark x1="69766" y1="4138" x2="66719" y2="7241"/>
                        <a14:backgroundMark x1="1016" y1="42759" x2="1016" y2="42759"/>
                        <a14:backgroundMark x1="547" y1="25517" x2="547" y2="25517"/>
                        <a14:backgroundMark x1="8828" y1="1034" x2="8828" y2="1034"/>
                        <a14:backgroundMark x1="9375" y1="1034" x2="9375" y2="1034"/>
                        <a14:backgroundMark x1="13203" y1="2069" x2="13203" y2="2069"/>
                        <a14:backgroundMark x1="6172" y1="1034" x2="16641" y2="1379"/>
                        <a14:backgroundMark x1="29375" y1="1034" x2="38516" y2="2069"/>
                        <a14:backgroundMark x1="38516" y1="2069" x2="38438" y2="1379"/>
                        <a14:backgroundMark x1="71875" y1="1034" x2="69242" y2="1034"/>
                        <a14:backgroundMark x1="89297" y1="1379" x2="89297" y2="1379"/>
                        <a14:backgroundMark x1="87422" y1="1034" x2="87422" y2="1034"/>
                        <a14:backgroundMark x1="99609" y1="26207" x2="99609" y2="26207"/>
                        <a14:backgroundMark x1="99063" y1="45862" x2="99063" y2="45862"/>
                        <a14:backgroundMark x1="99063" y1="68621" x2="99063" y2="68621"/>
                        <a14:backgroundMark x1="98359" y1="95172" x2="98359" y2="95172"/>
                        <a14:backgroundMark x1="859" y1="69310" x2="859" y2="69310"/>
                        <a14:backgroundMark x1="1641" y1="92414" x2="1641" y2="92414"/>
                        <a14:backgroundMark x1="40469" y1="93448" x2="40469" y2="93448"/>
                        <a14:backgroundMark x1="40625" y1="94828" x2="40625" y2="94828"/>
                        <a14:backgroundMark x1="41094" y1="91379" x2="41094" y2="91379"/>
                        <a14:backgroundMark x1="41250" y1="98966" x2="41250" y2="98966"/>
                        <a14:backgroundMark x1="41250" y1="92414" x2="41094" y2="96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435656" y="3201139"/>
            <a:ext cx="5743422" cy="13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6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r>
              <a:rPr lang="ru-RU"/>
              <a:t>Слоты </a:t>
            </a:r>
            <a:r>
              <a:rPr lang="en-US" dirty="0"/>
              <a:t>PCI, PCI-e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B6928E-365B-407F-B56F-CE42A8A2AF9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315236"/>
            <a:ext cx="12192000" cy="55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2AE22-F8C0-4EBB-A314-94BC78A6E353}"/>
              </a:ext>
            </a:extLst>
          </p:cNvPr>
          <p:cNvSpPr txBox="1"/>
          <p:nvPr/>
        </p:nvSpPr>
        <p:spPr>
          <a:xfrm>
            <a:off x="4261280" y="1543374"/>
            <a:ext cx="5752731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PCI Express 1 – </a:t>
            </a:r>
            <a:r>
              <a:rPr lang="ru-RU" sz="2400" dirty="0"/>
              <a:t>для звуковой карты или контроллера (низкая скорость передачи)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F1B4C-4EAC-4118-A64D-469E9599613B}"/>
              </a:ext>
            </a:extLst>
          </p:cNvPr>
          <p:cNvSpPr txBox="1"/>
          <p:nvPr/>
        </p:nvSpPr>
        <p:spPr>
          <a:xfrm>
            <a:off x="871489" y="3251197"/>
            <a:ext cx="856547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PCI Express 1</a:t>
            </a:r>
            <a:r>
              <a:rPr lang="ru-RU" sz="2400" dirty="0"/>
              <a:t>6</a:t>
            </a:r>
            <a:r>
              <a:rPr lang="en-US" sz="2400" dirty="0"/>
              <a:t> – </a:t>
            </a:r>
            <a:r>
              <a:rPr lang="ru-RU" sz="2400" dirty="0"/>
              <a:t>для видеокарты (более высокая скорость)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9CCD3-6680-4D28-8D77-99739ECBAD35}"/>
              </a:ext>
            </a:extLst>
          </p:cNvPr>
          <p:cNvSpPr txBox="1"/>
          <p:nvPr/>
        </p:nvSpPr>
        <p:spPr>
          <a:xfrm>
            <a:off x="326255" y="5143687"/>
            <a:ext cx="89486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PCI </a:t>
            </a:r>
            <a:r>
              <a:rPr lang="ru-RU" sz="2000" dirty="0"/>
              <a:t>ниже – старый стандарт, для видеокарт 90-х</a:t>
            </a:r>
            <a:r>
              <a:rPr lang="en-US" sz="2000" dirty="0"/>
              <a:t>, </a:t>
            </a:r>
            <a:r>
              <a:rPr lang="ru-RU" sz="2000" dirty="0"/>
              <a:t>звуковых</a:t>
            </a:r>
            <a:r>
              <a:rPr lang="en-US" sz="2000" dirty="0"/>
              <a:t>/</a:t>
            </a:r>
            <a:r>
              <a:rPr lang="ru-RU" sz="2000" dirty="0"/>
              <a:t>сетевых карт</a:t>
            </a:r>
          </a:p>
        </p:txBody>
      </p:sp>
    </p:spTree>
    <p:extLst>
      <p:ext uri="{BB962C8B-B14F-4D97-AF65-F5344CB8AC3E}">
        <p14:creationId xmlns:p14="http://schemas.microsoft.com/office/powerpoint/2010/main" val="17651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>
            <a:normAutofit/>
          </a:bodyPr>
          <a:lstStyle/>
          <a:p>
            <a:r>
              <a:rPr lang="ru-RU"/>
              <a:t>Чипсет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8F98CFD-46D2-4855-9693-49BD78FA2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Отвечает за: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периферию</a:t>
            </a:r>
            <a:r>
              <a:rPr lang="en-US" sz="32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BIOS;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SATA (</a:t>
            </a:r>
            <a:r>
              <a:rPr lang="ru-RU" sz="3200" dirty="0"/>
              <a:t>накопители)</a:t>
            </a:r>
            <a:r>
              <a:rPr lang="en-US" sz="32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PCI </a:t>
            </a:r>
            <a:r>
              <a:rPr lang="ru-RU" sz="3200" dirty="0"/>
              <a:t>слоты (более старые).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20D629DC-B69B-4A03-A37F-7DAA14CA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E7330F9-4076-4CBE-8AFD-C834EDA1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7449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69940"/>
          </a:xfrm>
        </p:spPr>
        <p:txBody>
          <a:bodyPr/>
          <a:lstStyle/>
          <a:p>
            <a:r>
              <a:rPr lang="en-US" dirty="0"/>
              <a:t>SATA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F9A5C7-870E-4EC3-9A3D-15EF0235C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448" y="17755"/>
            <a:ext cx="9180251" cy="2374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Подключение:</a:t>
            </a:r>
          </a:p>
          <a:p>
            <a:r>
              <a:rPr lang="en-US" sz="2800" dirty="0"/>
              <a:t>HDD</a:t>
            </a:r>
          </a:p>
          <a:p>
            <a:r>
              <a:rPr lang="en-US" sz="2800" dirty="0"/>
              <a:t>SSD</a:t>
            </a:r>
          </a:p>
          <a:p>
            <a:r>
              <a:rPr lang="ru-RU" sz="2800" dirty="0"/>
              <a:t>DVD-приводы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BE15FB0-E8CF-4B98-92E6-573DD097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19349"/>
            <a:ext cx="12192000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Блок ввода/вывода 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BA089DE-FAB4-42E6-B113-1359B7633D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3293"/>
            <a:ext cx="12192000" cy="58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r>
              <a:rPr lang="en-US" dirty="0"/>
              <a:t>M.2</a:t>
            </a:r>
            <a:r>
              <a:rPr lang="ru-RU" dirty="0"/>
              <a:t> – для быстрых </a:t>
            </a:r>
            <a:r>
              <a:rPr lang="en-US" dirty="0"/>
              <a:t>SSD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CF45A2-9D0E-4C29-83D5-DBC8C7DF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6096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9BDFB9-03C9-485B-980D-F807AA857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26" y="2809874"/>
            <a:ext cx="7101974" cy="4048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B1E171-1C3C-45F5-A1A4-48E2D9CC66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156" y="67385"/>
            <a:ext cx="5976204" cy="33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9428-73D6-4C2E-90A0-9930D3D13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r>
              <a:rPr lang="en-US" dirty="0"/>
              <a:t>BIOS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E41ED9-E4B0-41EB-ACAF-9CDFFBB35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00080"/>
            <a:ext cx="5962900" cy="565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8B51AED-2890-4C77-97E7-86569469F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62900" y="0"/>
            <a:ext cx="6229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3D23E-8033-4A40-B687-F1DCB8F5F941}"/>
              </a:ext>
            </a:extLst>
          </p:cNvPr>
          <p:cNvSpPr txBox="1"/>
          <p:nvPr/>
        </p:nvSpPr>
        <p:spPr>
          <a:xfrm>
            <a:off x="-1" y="1166718"/>
            <a:ext cx="59629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BIOS – basic input/output system – </a:t>
            </a:r>
            <a:r>
              <a:rPr lang="ru-RU" dirty="0"/>
              <a:t>программа  на чипе, отвечает за проверку и </a:t>
            </a:r>
            <a:r>
              <a:rPr lang="ru-RU" sz="1600" dirty="0"/>
              <a:t>запуск</a:t>
            </a:r>
            <a:r>
              <a:rPr lang="ru-RU" dirty="0"/>
              <a:t> компонентов ПК при включении.</a:t>
            </a:r>
          </a:p>
          <a:p>
            <a:r>
              <a:rPr lang="ru-RU" dirty="0"/>
              <a:t>Чип сохраняет настройки даже при выключенном питании (питается от батарейки справа).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2B72CFA-8896-4EDF-AA8D-0407221BDC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1069975"/>
          </a:xfrm>
        </p:spPr>
        <p:txBody>
          <a:bodyPr/>
          <a:lstStyle/>
          <a:p>
            <a:r>
              <a:rPr lang="ru-RU" dirty="0"/>
              <a:t>Подключение блока питания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77772B7-E55A-47BE-8E8A-970855DDA08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19481" y="2468880"/>
            <a:ext cx="2722880" cy="6858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Питание МП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073E8D2-B652-4637-A66C-209D43366155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225800"/>
            <a:ext cx="12192000" cy="36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D0ACB3A5-0232-44A5-B336-AA70734CCE47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84721" y="23020"/>
            <a:ext cx="4907280" cy="32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B3E261BD-C6A3-42BE-B0A6-B394119BC55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56301" y="1163379"/>
            <a:ext cx="2656839" cy="2040335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Питание центрального процессора (может быть 4</a:t>
            </a:r>
            <a:r>
              <a:rPr lang="en-US" sz="2800" dirty="0"/>
              <a:t>/6/8 </a:t>
            </a:r>
            <a:r>
              <a:rPr lang="ru-RU" sz="2800" dirty="0" err="1"/>
              <a:t>пинов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92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A6AD-1B54-441C-B1D4-E51448BDE5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71438"/>
            <a:ext cx="9601200" cy="1069976"/>
          </a:xfrm>
        </p:spPr>
        <p:txBody>
          <a:bodyPr/>
          <a:lstStyle/>
          <a:p>
            <a:r>
              <a:rPr lang="en-US" dirty="0"/>
              <a:t>Panel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5F158-C99C-465A-8139-443B793AEA0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108075"/>
            <a:ext cx="4395788" cy="1652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 корпуса ПК идет пучок проводов, который подключается к этой панели.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Снизу – схема подключения, сверху – контакты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FAE461-1A3F-4E52-A35E-A0427E4A941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76563"/>
            <a:ext cx="1219200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5F9A4-91A7-4F22-A5A3-D26777DCBA72}"/>
              </a:ext>
            </a:extLst>
          </p:cNvPr>
          <p:cNvSpPr txBox="1"/>
          <p:nvPr/>
        </p:nvSpPr>
        <p:spPr>
          <a:xfrm>
            <a:off x="4244340" y="199409"/>
            <a:ext cx="79476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PWR_SW – Power Switch – </a:t>
            </a:r>
            <a:r>
              <a:rPr lang="ru-RU" dirty="0"/>
              <a:t>кнопка включения, самая главная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PWR_LED</a:t>
            </a:r>
            <a:r>
              <a:rPr lang="ru-RU" dirty="0"/>
              <a:t> – </a:t>
            </a:r>
            <a:r>
              <a:rPr lang="en-US" dirty="0"/>
              <a:t>Power LED – </a:t>
            </a:r>
            <a:r>
              <a:rPr lang="ru-RU" dirty="0"/>
              <a:t>индикатор (горящий светодиод, лампочка) на материнской плате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HDD_LED</a:t>
            </a:r>
            <a:r>
              <a:rPr lang="ru-RU" dirty="0"/>
              <a:t> – индикатор работы жесткого диска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 – </a:t>
            </a:r>
            <a:r>
              <a:rPr lang="ru-RU" dirty="0"/>
              <a:t>кнопка перезагрузки ПК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SPEAKER – </a:t>
            </a:r>
            <a:r>
              <a:rPr lang="ru-RU" dirty="0"/>
              <a:t>отдельный компонент, пищалка, сообщающая о исправности (1 писк) либо неисправности (любое другое количество писков)</a:t>
            </a:r>
          </a:p>
        </p:txBody>
      </p:sp>
    </p:spTree>
    <p:extLst>
      <p:ext uri="{BB962C8B-B14F-4D97-AF65-F5344CB8AC3E}">
        <p14:creationId xmlns:p14="http://schemas.microsoft.com/office/powerpoint/2010/main" val="221445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3C8D1-0508-4A21-A61E-1D680753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B50472E-AEF2-4C3C-AD65-24E24833A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459497"/>
              </p:ext>
            </p:extLst>
          </p:nvPr>
        </p:nvGraphicFramePr>
        <p:xfrm>
          <a:off x="1295400" y="1828799"/>
          <a:ext cx="96012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25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01F9BC-3B40-4ACA-9320-627EFA675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7AF083-51BF-4895-BA94-0E9914F8F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662" y="0"/>
            <a:ext cx="931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6195DD-7B80-46F9-961F-0178DE35F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69840" y="0"/>
            <a:ext cx="7122160" cy="52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B30EAD9-E2F8-485E-9CAC-1834CEB2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83316"/>
              </p:ext>
            </p:extLst>
          </p:nvPr>
        </p:nvGraphicFramePr>
        <p:xfrm>
          <a:off x="-2" y="0"/>
          <a:ext cx="5069842" cy="6858001"/>
        </p:xfrm>
        <a:graphic>
          <a:graphicData uri="http://schemas.openxmlformats.org/drawingml/2006/table">
            <a:tbl>
              <a:tblPr/>
              <a:tblGrid>
                <a:gridCol w="2255522">
                  <a:extLst>
                    <a:ext uri="{9D8B030D-6E8A-4147-A177-3AD203B41FA5}">
                      <a16:colId xmlns:a16="http://schemas.microsoft.com/office/drawing/2014/main" val="1487105192"/>
                    </a:ext>
                  </a:extLst>
                </a:gridCol>
                <a:gridCol w="2814320">
                  <a:extLst>
                    <a:ext uri="{9D8B030D-6E8A-4147-A177-3AD203B41FA5}">
                      <a16:colId xmlns:a16="http://schemas.microsoft.com/office/drawing/2014/main" val="842014647"/>
                    </a:ext>
                  </a:extLst>
                </a:gridCol>
              </a:tblGrid>
              <a:tr h="496393">
                <a:tc>
                  <a:txBody>
                    <a:bodyPr/>
                    <a:lstStyle/>
                    <a:p>
                      <a:pPr algn="l"/>
                      <a:r>
                        <a:rPr lang="ru-RU" sz="1700" b="1" dirty="0">
                          <a:effectLst/>
                        </a:rPr>
                        <a:t>Звуковой сигнал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b="1" dirty="0">
                          <a:effectLst/>
                        </a:rPr>
                        <a:t>Описание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47956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короткий, повторяющийся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Неисправность блока питания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519097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Повторяющийся длинный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Неисправность оперативной памяти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02513"/>
                  </a:ext>
                </a:extLst>
              </a:tr>
              <a:tr h="882950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3 длинных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Неполадки с оперативной памятью (тест не пройден)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980270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длинный + 1 короткий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Неисправность оперативной памяти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7474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длинный + 2 коротких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Ошибка работы видеокарты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90201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длинный + 3 коротких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Ошибка клавиатуры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0087"/>
                  </a:ext>
                </a:extLst>
              </a:tr>
              <a:tr h="882950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длинный + 8 коротких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Не подключен монитор/проблемы с видеокартой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68567"/>
                  </a:ext>
                </a:extLst>
              </a:tr>
              <a:tr h="618793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 длинный + 9 коротких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Ошибка чтения ПЗУ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045245"/>
                  </a:ext>
                </a:extLst>
              </a:tr>
              <a:tr h="882950"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Постоянный сигнал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Проблемы с блоком питания или перегрев ПК</a:t>
                      </a:r>
                    </a:p>
                  </a:txBody>
                  <a:tcPr marL="88738" marR="88738" marT="44369" marB="443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430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0EF6AE-332C-49FA-98B7-77C4D2D856AB}"/>
              </a:ext>
            </a:extLst>
          </p:cNvPr>
          <p:cNvSpPr txBox="1"/>
          <p:nvPr/>
        </p:nvSpPr>
        <p:spPr>
          <a:xfrm>
            <a:off x="5069840" y="5288340"/>
            <a:ext cx="712216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*У разных производителей материнских плат сигналы могут различаться.</a:t>
            </a:r>
          </a:p>
          <a:p>
            <a:r>
              <a:rPr lang="ru-RU" sz="2400" dirty="0"/>
              <a:t>Сверяйтесь с официальной документацией к материнской плате</a:t>
            </a:r>
          </a:p>
        </p:txBody>
      </p:sp>
    </p:spTree>
    <p:extLst>
      <p:ext uri="{BB962C8B-B14F-4D97-AF65-F5344CB8AC3E}">
        <p14:creationId xmlns:p14="http://schemas.microsoft.com/office/powerpoint/2010/main" val="401239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820B8-756C-469E-8060-D23660D0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3EFA-6AC0-4DC0-AB3E-18A48A24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Что такое материнская плата?</a:t>
            </a:r>
          </a:p>
          <a:p>
            <a:r>
              <a:rPr lang="ru-RU" dirty="0"/>
              <a:t>Для чего нужна материнская плата?</a:t>
            </a:r>
          </a:p>
          <a:p>
            <a:r>
              <a:rPr lang="ru-RU" dirty="0"/>
              <a:t>Какие основные компоненты располагаются на МП?</a:t>
            </a:r>
          </a:p>
          <a:p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Видео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Наглядный пример соединения линий на материнской плате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Как в целом проектируются и производятся печатные платы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Процесс сборки типичной материнской платы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3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8B59C3-F0B1-4B7C-9661-6B4ACD5FB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DF0870B6-9382-42FE-AAE2-352012845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92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38DBA-C076-472A-A53F-0F940496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075D4-141E-4DCE-BD8B-B5B3DC479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769168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Материнская плата — это большая печатная плата </a:t>
            </a:r>
            <a:r>
              <a:rPr lang="ru-RU"/>
              <a:t>с множеством:</a:t>
            </a:r>
            <a:endParaRPr lang="ru-RU" dirty="0"/>
          </a:p>
          <a:p>
            <a:r>
              <a:rPr lang="ru-RU" dirty="0"/>
              <a:t>разъемов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шинами – путями перемещения сигналов и энергии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компонентов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B44EB-4909-4267-9FFF-6AEA9860D3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997" y="0"/>
            <a:ext cx="5813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38DBA-C076-472A-A53F-0F940496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Материнская плата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075D4-141E-4DCE-BD8B-B5B3DC47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37B833-A239-40AF-9749-2B35F9996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160BC9-EF61-4A00-BD18-084DAE47E1CD}"/>
              </a:ext>
            </a:extLst>
          </p:cNvPr>
          <p:cNvSpPr/>
          <p:nvPr/>
        </p:nvSpPr>
        <p:spPr>
          <a:xfrm>
            <a:off x="508000" y="2844800"/>
            <a:ext cx="2580640" cy="1168400"/>
          </a:xfrm>
          <a:prstGeom prst="rect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Электро-питание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DA04A2-50C7-4F08-963D-2564F7CD9409}"/>
              </a:ext>
            </a:extLst>
          </p:cNvPr>
          <p:cNvSpPr/>
          <p:nvPr/>
        </p:nvSpPr>
        <p:spPr>
          <a:xfrm>
            <a:off x="8392160" y="2844006"/>
            <a:ext cx="3169920" cy="1168400"/>
          </a:xfrm>
          <a:prstGeom prst="rect">
            <a:avLst/>
          </a:prstGeom>
          <a:solidFill>
            <a:srgbClr val="0066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Передача сигналов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7847-1A0F-4EF4-B21A-7853A78541CA}"/>
              </a:ext>
            </a:extLst>
          </p:cNvPr>
          <p:cNvSpPr txBox="1"/>
          <p:nvPr/>
        </p:nvSpPr>
        <p:spPr>
          <a:xfrm>
            <a:off x="159798" y="0"/>
            <a:ext cx="3249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Главные задачи материнской платы</a:t>
            </a:r>
          </a:p>
        </p:txBody>
      </p:sp>
    </p:spTree>
    <p:extLst>
      <p:ext uri="{BB962C8B-B14F-4D97-AF65-F5344CB8AC3E}">
        <p14:creationId xmlns:p14="http://schemas.microsoft.com/office/powerpoint/2010/main" val="191401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4C272-FD51-4378-BA9D-45FE5785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Разъемы материнской платы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35751B-5AC4-4267-9B46-31BDD1EE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Слоты для установки на материнской платы:</a:t>
            </a:r>
          </a:p>
          <a:p>
            <a:r>
              <a:rPr lang="ru-RU" dirty="0"/>
              <a:t>процессор (</a:t>
            </a:r>
            <a:r>
              <a:rPr lang="en-US" dirty="0"/>
              <a:t>CPU socket);</a:t>
            </a:r>
          </a:p>
          <a:p>
            <a:r>
              <a:rPr lang="ru-RU" dirty="0"/>
              <a:t>оперативная память (</a:t>
            </a:r>
            <a:r>
              <a:rPr lang="en-US" dirty="0"/>
              <a:t>RAM slots);</a:t>
            </a:r>
          </a:p>
          <a:p>
            <a:r>
              <a:rPr lang="ru-RU" dirty="0"/>
              <a:t>видеокарта (</a:t>
            </a:r>
            <a:r>
              <a:rPr lang="en-US" dirty="0"/>
              <a:t>PCIe);</a:t>
            </a:r>
          </a:p>
          <a:p>
            <a:r>
              <a:rPr lang="ru-RU" dirty="0"/>
              <a:t>накопители (</a:t>
            </a:r>
            <a:r>
              <a:rPr lang="en-US" dirty="0"/>
              <a:t>SATA, M.2);</a:t>
            </a:r>
          </a:p>
          <a:p>
            <a:r>
              <a:rPr lang="ru-RU" dirty="0"/>
              <a:t>периферия (</a:t>
            </a:r>
            <a:r>
              <a:rPr lang="en-US" dirty="0"/>
              <a:t>USB, </a:t>
            </a:r>
            <a:r>
              <a:rPr lang="ru-RU" dirty="0" err="1"/>
              <a:t>аудиоразъёмы</a:t>
            </a:r>
            <a:r>
              <a:rPr lang="ru-RU" dirty="0"/>
              <a:t>)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блок питания (</a:t>
            </a:r>
            <a:r>
              <a:rPr lang="en-US" dirty="0"/>
              <a:t>ATX).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5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4C272-FD51-4378-BA9D-45FE5785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Встроенные компоненты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35751B-5AC4-4267-9B46-31BDD1EE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Компоненты:</a:t>
            </a:r>
          </a:p>
          <a:p>
            <a:r>
              <a:rPr lang="ru-RU" dirty="0"/>
              <a:t>чипсет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BIOS/UEFI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контроллеры (сети, звука, USB)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элементы питания (VRM для процессора)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пассивные элементы (конденсаторы, резисторы)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5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60C8E8D1-B53F-4B31-8A91-1E12C24851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238" cy="6858000"/>
          </a:xfrm>
          <a:prstGeom prst="rect">
            <a:avLst/>
          </a:prstGeom>
        </p:spPr>
      </p:pic>
      <p:pic>
        <p:nvPicPr>
          <p:cNvPr id="5" name="Объект 6">
            <a:extLst>
              <a:ext uri="{FF2B5EF4-FFF2-40B4-BE49-F238E27FC236}">
                <a16:creationId xmlns:a16="http://schemas.microsoft.com/office/drawing/2014/main" id="{4B76B685-7185-4D7C-9849-E2B8C4B643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997" y="0"/>
            <a:ext cx="5813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0DB77-F473-4B9D-9DF1-886963AEC7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559" y="264069"/>
            <a:ext cx="9982200" cy="602268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FE91528-42A8-4F8F-833D-6F0339040740}"/>
              </a:ext>
            </a:extLst>
          </p:cNvPr>
          <p:cNvSpPr/>
          <p:nvPr/>
        </p:nvSpPr>
        <p:spPr>
          <a:xfrm>
            <a:off x="242559" y="669544"/>
            <a:ext cx="1729589" cy="5617206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9FE31A5-EE5D-40D8-AB4C-7D8810994A6D}"/>
              </a:ext>
            </a:extLst>
          </p:cNvPr>
          <p:cNvSpPr/>
          <p:nvPr/>
        </p:nvSpPr>
        <p:spPr>
          <a:xfrm>
            <a:off x="2066489" y="800488"/>
            <a:ext cx="1082678" cy="1648584"/>
          </a:xfrm>
          <a:prstGeom prst="rect">
            <a:avLst/>
          </a:prstGeom>
          <a:solidFill>
            <a:schemeClr val="accent2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1B1C8CD-EEE5-41BB-B31A-8680DA979E75}"/>
              </a:ext>
            </a:extLst>
          </p:cNvPr>
          <p:cNvSpPr/>
          <p:nvPr/>
        </p:nvSpPr>
        <p:spPr>
          <a:xfrm>
            <a:off x="5125840" y="836394"/>
            <a:ext cx="768207" cy="788386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02B74E4-B67C-4B9F-8DE9-C06E61CB266B}"/>
              </a:ext>
            </a:extLst>
          </p:cNvPr>
          <p:cNvSpPr/>
          <p:nvPr/>
        </p:nvSpPr>
        <p:spPr>
          <a:xfrm flipH="1">
            <a:off x="6341042" y="1239429"/>
            <a:ext cx="768207" cy="548640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887F57-7AC0-40EC-9BBE-99B1AB432A77}"/>
              </a:ext>
            </a:extLst>
          </p:cNvPr>
          <p:cNvSpPr/>
          <p:nvPr/>
        </p:nvSpPr>
        <p:spPr>
          <a:xfrm flipH="1">
            <a:off x="8917459" y="3781528"/>
            <a:ext cx="781684" cy="2367409"/>
          </a:xfrm>
          <a:prstGeom prst="rect">
            <a:avLst/>
          </a:prstGeom>
          <a:solidFill>
            <a:schemeClr val="accent6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831723-ABB1-4CA7-A03F-94035444C4DB}"/>
              </a:ext>
            </a:extLst>
          </p:cNvPr>
          <p:cNvSpPr/>
          <p:nvPr/>
        </p:nvSpPr>
        <p:spPr>
          <a:xfrm flipH="1">
            <a:off x="4074610" y="2294442"/>
            <a:ext cx="2515766" cy="308252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A077408-1B9D-412F-A2ED-7AD10265ACF4}"/>
              </a:ext>
            </a:extLst>
          </p:cNvPr>
          <p:cNvSpPr/>
          <p:nvPr/>
        </p:nvSpPr>
        <p:spPr>
          <a:xfrm flipH="1">
            <a:off x="2066489" y="4666909"/>
            <a:ext cx="606479" cy="561034"/>
          </a:xfrm>
          <a:prstGeom prst="rect">
            <a:avLst/>
          </a:prstGeom>
          <a:solidFill>
            <a:schemeClr val="accent4">
              <a:lumMod val="5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3A9B81-5C67-4939-B8B4-94C3A23B7F6F}"/>
              </a:ext>
            </a:extLst>
          </p:cNvPr>
          <p:cNvSpPr/>
          <p:nvPr/>
        </p:nvSpPr>
        <p:spPr>
          <a:xfrm flipH="1">
            <a:off x="2517979" y="5607373"/>
            <a:ext cx="781684" cy="561034"/>
          </a:xfrm>
          <a:prstGeom prst="rect">
            <a:avLst/>
          </a:prstGeom>
          <a:solidFill>
            <a:srgbClr val="7030A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EFD0D7-077E-4A7E-8DD3-233586B9B00A}"/>
              </a:ext>
            </a:extLst>
          </p:cNvPr>
          <p:cNvSpPr/>
          <p:nvPr/>
        </p:nvSpPr>
        <p:spPr>
          <a:xfrm flipH="1">
            <a:off x="8881520" y="3106534"/>
            <a:ext cx="781684" cy="616782"/>
          </a:xfrm>
          <a:prstGeom prst="rect">
            <a:avLst/>
          </a:prstGeom>
          <a:solidFill>
            <a:srgbClr val="7030A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950697D-6267-4BF9-9BC9-8F962D9B096A}"/>
              </a:ext>
            </a:extLst>
          </p:cNvPr>
          <p:cNvSpPr/>
          <p:nvPr/>
        </p:nvSpPr>
        <p:spPr>
          <a:xfrm>
            <a:off x="7037374" y="1150088"/>
            <a:ext cx="1729589" cy="526288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A2E2962-2114-4FAF-9C53-29A36EEF8F50}"/>
              </a:ext>
            </a:extLst>
          </p:cNvPr>
          <p:cNvSpPr/>
          <p:nvPr/>
        </p:nvSpPr>
        <p:spPr>
          <a:xfrm flipH="1">
            <a:off x="6886877" y="690783"/>
            <a:ext cx="781684" cy="459305"/>
          </a:xfrm>
          <a:prstGeom prst="rect">
            <a:avLst/>
          </a:prstGeom>
          <a:solidFill>
            <a:srgbClr val="7030A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5BD178-9435-446D-84DC-31A622965EFA}"/>
              </a:ext>
            </a:extLst>
          </p:cNvPr>
          <p:cNvSpPr txBox="1"/>
          <p:nvPr/>
        </p:nvSpPr>
        <p:spPr>
          <a:xfrm>
            <a:off x="4074610" y="5354446"/>
            <a:ext cx="2515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Центральный процессор с сокетом </a:t>
            </a:r>
            <a:r>
              <a:rPr lang="en-US" dirty="0">
                <a:latin typeface="Georgia" panose="02040502050405020303" pitchFamily="18" charset="0"/>
              </a:rPr>
              <a:t>LGA1150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244A2D-84D5-4891-ADEE-AB6CE291C246}"/>
              </a:ext>
            </a:extLst>
          </p:cNvPr>
          <p:cNvSpPr txBox="1"/>
          <p:nvPr/>
        </p:nvSpPr>
        <p:spPr>
          <a:xfrm>
            <a:off x="7037374" y="6398187"/>
            <a:ext cx="172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ОЗУ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37A57-940A-43A3-8B48-63920EF36B7E}"/>
              </a:ext>
            </a:extLst>
          </p:cNvPr>
          <p:cNvSpPr txBox="1"/>
          <p:nvPr/>
        </p:nvSpPr>
        <p:spPr>
          <a:xfrm>
            <a:off x="242558" y="6271969"/>
            <a:ext cx="272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Блок ввода</a:t>
            </a:r>
            <a:r>
              <a:rPr lang="en-US" dirty="0">
                <a:latin typeface="Georgia" panose="02040502050405020303" pitchFamily="18" charset="0"/>
              </a:rPr>
              <a:t>/</a:t>
            </a:r>
            <a:r>
              <a:rPr lang="ru-RU" dirty="0">
                <a:latin typeface="Georgia" panose="02040502050405020303" pitchFamily="18" charset="0"/>
              </a:rPr>
              <a:t>вывода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2BA511-0559-4479-86CC-A1609E4D2E80}"/>
              </a:ext>
            </a:extLst>
          </p:cNvPr>
          <p:cNvSpPr txBox="1"/>
          <p:nvPr/>
        </p:nvSpPr>
        <p:spPr>
          <a:xfrm>
            <a:off x="1950809" y="5213162"/>
            <a:ext cx="212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Чип для </a:t>
            </a:r>
            <a:r>
              <a:rPr lang="en-US" dirty="0">
                <a:latin typeface="Georgia" panose="02040502050405020303" pitchFamily="18" charset="0"/>
              </a:rPr>
              <a:t>Ethernet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42060-3EF0-4476-9AA1-2F0E639CAEA5}"/>
              </a:ext>
            </a:extLst>
          </p:cNvPr>
          <p:cNvSpPr txBox="1"/>
          <p:nvPr/>
        </p:nvSpPr>
        <p:spPr>
          <a:xfrm>
            <a:off x="9671482" y="4889996"/>
            <a:ext cx="227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Питание материнской платы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E36CF3-3E2F-4AEE-9574-6A24B123D251}"/>
              </a:ext>
            </a:extLst>
          </p:cNvPr>
          <p:cNvSpPr txBox="1"/>
          <p:nvPr/>
        </p:nvSpPr>
        <p:spPr>
          <a:xfrm>
            <a:off x="3145462" y="1507853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Модуль регулирования напряжения (</a:t>
            </a:r>
            <a:r>
              <a:rPr lang="en-US" dirty="0">
                <a:latin typeface="Georgia" panose="02040502050405020303" pitchFamily="18" charset="0"/>
              </a:rPr>
              <a:t>VRM)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878BB-579B-4E62-9F45-7EB4FCC5B12F}"/>
              </a:ext>
            </a:extLst>
          </p:cNvPr>
          <p:cNvSpPr txBox="1"/>
          <p:nvPr/>
        </p:nvSpPr>
        <p:spPr>
          <a:xfrm>
            <a:off x="6485879" y="90480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Подключение вентилятора ЦП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7F12A2-DBC7-44F4-A98A-342BEE6E27E0}"/>
              </a:ext>
            </a:extLst>
          </p:cNvPr>
          <p:cNvSpPr txBox="1"/>
          <p:nvPr/>
        </p:nvSpPr>
        <p:spPr>
          <a:xfrm>
            <a:off x="9735082" y="2841318"/>
            <a:ext cx="214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Подключение дополнительного вентилятора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C7B090-F5D8-4DB3-AD5F-A5CB9AD4EDA6}"/>
              </a:ext>
            </a:extLst>
          </p:cNvPr>
          <p:cNvSpPr txBox="1"/>
          <p:nvPr/>
        </p:nvSpPr>
        <p:spPr>
          <a:xfrm>
            <a:off x="1966100" y="2429161"/>
            <a:ext cx="146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Питание ЦП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11291-E409-4452-AB9D-8EB29FFE9353}"/>
              </a:ext>
            </a:extLst>
          </p:cNvPr>
          <p:cNvSpPr txBox="1"/>
          <p:nvPr/>
        </p:nvSpPr>
        <p:spPr>
          <a:xfrm>
            <a:off x="5789591" y="1773883"/>
            <a:ext cx="1395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Georgia" panose="02040502050405020303" pitchFamily="18" charset="0"/>
              </a:rPr>
              <a:t>Вентилятор кулера</a:t>
            </a:r>
          </a:p>
        </p:txBody>
      </p:sp>
    </p:spTree>
    <p:extLst>
      <p:ext uri="{BB962C8B-B14F-4D97-AF65-F5344CB8AC3E}">
        <p14:creationId xmlns:p14="http://schemas.microsoft.com/office/powerpoint/2010/main" val="206786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1FFD26-8991-4D61-B68B-FFA1F9765C35}"/>
              </a:ext>
            </a:extLst>
          </p:cNvPr>
          <p:cNvGrpSpPr/>
          <p:nvPr/>
        </p:nvGrpSpPr>
        <p:grpSpPr>
          <a:xfrm>
            <a:off x="0" y="0"/>
            <a:ext cx="12192000" cy="6825701"/>
            <a:chOff x="0" y="17756"/>
            <a:chExt cx="12163322" cy="679770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D5CFFAC-C0B2-451C-A599-5E1AEC5C7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7756"/>
              <a:ext cx="11424920" cy="6564368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7F4F55F-9BDF-4BD3-A953-DBF34B7F3E84}"/>
                </a:ext>
              </a:extLst>
            </p:cNvPr>
            <p:cNvSpPr/>
            <p:nvPr/>
          </p:nvSpPr>
          <p:spPr>
            <a:xfrm>
              <a:off x="2331930" y="1239144"/>
              <a:ext cx="4480350" cy="507822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CEE46-669F-402E-81E9-711263C306C7}"/>
                </a:ext>
              </a:extLst>
            </p:cNvPr>
            <p:cNvSpPr txBox="1"/>
            <p:nvPr/>
          </p:nvSpPr>
          <p:spPr>
            <a:xfrm>
              <a:off x="2484120" y="1696721"/>
              <a:ext cx="3698240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Слот для видеокарты (</a:t>
              </a:r>
              <a:r>
                <a:rPr lang="en-US" sz="1600" dirty="0">
                  <a:latin typeface="Georgia" panose="02040502050405020303" pitchFamily="18" charset="0"/>
                </a:rPr>
                <a:t>PCI Express)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92F90BE-4782-4035-B901-166D2BB4154C}"/>
                </a:ext>
              </a:extLst>
            </p:cNvPr>
            <p:cNvSpPr/>
            <p:nvPr/>
          </p:nvSpPr>
          <p:spPr>
            <a:xfrm>
              <a:off x="2331930" y="3801269"/>
              <a:ext cx="4480350" cy="457577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6C7C8E9-C4C3-4C44-B03D-116D0A6041C3}"/>
                </a:ext>
              </a:extLst>
            </p:cNvPr>
            <p:cNvSpPr/>
            <p:nvPr/>
          </p:nvSpPr>
          <p:spPr>
            <a:xfrm>
              <a:off x="2331930" y="2969093"/>
              <a:ext cx="1282623" cy="407737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370E3E-28FB-4C9D-8182-19BB381CABE9}"/>
                </a:ext>
              </a:extLst>
            </p:cNvPr>
            <p:cNvSpPr txBox="1"/>
            <p:nvPr/>
          </p:nvSpPr>
          <p:spPr>
            <a:xfrm>
              <a:off x="598403" y="781567"/>
              <a:ext cx="4899976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Слот для звуковой карты или сетевого адаптера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DE4F1E4-A574-4DC4-A42B-A120F9F729AE}"/>
                </a:ext>
              </a:extLst>
            </p:cNvPr>
            <p:cNvSpPr/>
            <p:nvPr/>
          </p:nvSpPr>
          <p:spPr>
            <a:xfrm>
              <a:off x="5024120" y="2753440"/>
              <a:ext cx="1087120" cy="1047829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16E95-F9D5-47B8-9A11-99523933892F}"/>
                </a:ext>
              </a:extLst>
            </p:cNvPr>
            <p:cNvSpPr txBox="1"/>
            <p:nvPr/>
          </p:nvSpPr>
          <p:spPr>
            <a:xfrm>
              <a:off x="6041887" y="3060561"/>
              <a:ext cx="1320800" cy="58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Батарейка для </a:t>
              </a:r>
              <a:r>
                <a:rPr lang="en-US" sz="1600" dirty="0">
                  <a:latin typeface="Georgia" panose="02040502050405020303" pitchFamily="18" charset="0"/>
                </a:rPr>
                <a:t>BIOS</a:t>
              </a:r>
              <a:r>
                <a:rPr lang="ru-RU" sz="1600" dirty="0"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5824CA8-86B8-4334-B544-51A7FD359E1C}"/>
                </a:ext>
              </a:extLst>
            </p:cNvPr>
            <p:cNvSpPr/>
            <p:nvPr/>
          </p:nvSpPr>
          <p:spPr>
            <a:xfrm>
              <a:off x="7652914" y="2073576"/>
              <a:ext cx="1320800" cy="1341767"/>
            </a:xfrm>
            <a:prstGeom prst="rect">
              <a:avLst/>
            </a:prstGeom>
            <a:solidFill>
              <a:schemeClr val="accent4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84C0A-A185-4851-B17E-3FAF54E32443}"/>
                </a:ext>
              </a:extLst>
            </p:cNvPr>
            <p:cNvSpPr txBox="1"/>
            <p:nvPr/>
          </p:nvSpPr>
          <p:spPr>
            <a:xfrm>
              <a:off x="7520807" y="3415343"/>
              <a:ext cx="1585013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Georgia" panose="02040502050405020303" pitchFamily="18" charset="0"/>
                </a:rPr>
                <a:t>Южный мост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E743BAD-CBE9-4845-957B-82818B8809B6}"/>
                </a:ext>
              </a:extLst>
            </p:cNvPr>
            <p:cNvSpPr/>
            <p:nvPr/>
          </p:nvSpPr>
          <p:spPr>
            <a:xfrm>
              <a:off x="10168823" y="1652985"/>
              <a:ext cx="702377" cy="339963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34DC5-72E2-4564-B9FA-A665ABA9F8BA}"/>
                </a:ext>
              </a:extLst>
            </p:cNvPr>
            <p:cNvSpPr txBox="1"/>
            <p:nvPr/>
          </p:nvSpPr>
          <p:spPr>
            <a:xfrm>
              <a:off x="9422061" y="3029636"/>
              <a:ext cx="839509" cy="58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Georgia" panose="02040502050405020303" pitchFamily="18" charset="0"/>
                </a:rPr>
                <a:t>Порты </a:t>
              </a:r>
              <a:r>
                <a:rPr lang="en-US" sz="1600" dirty="0">
                  <a:latin typeface="Georgia" panose="02040502050405020303" pitchFamily="18" charset="0"/>
                </a:rPr>
                <a:t>SATA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34FBA24A-7255-4603-9617-657C279A9995}"/>
                </a:ext>
              </a:extLst>
            </p:cNvPr>
            <p:cNvSpPr/>
            <p:nvPr/>
          </p:nvSpPr>
          <p:spPr>
            <a:xfrm>
              <a:off x="6812280" y="180884"/>
              <a:ext cx="335280" cy="1014577"/>
            </a:xfrm>
            <a:prstGeom prst="rect">
              <a:avLst/>
            </a:prstGeom>
            <a:solidFill>
              <a:schemeClr val="accent4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0B02AA-6444-4FC0-BBDA-27945647416D}"/>
                </a:ext>
              </a:extLst>
            </p:cNvPr>
            <p:cNvSpPr txBox="1"/>
            <p:nvPr/>
          </p:nvSpPr>
          <p:spPr>
            <a:xfrm>
              <a:off x="7147560" y="734770"/>
              <a:ext cx="1330960" cy="58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Разъем для </a:t>
              </a:r>
              <a:r>
                <a:rPr lang="en-US" sz="1600" dirty="0">
                  <a:latin typeface="Georgia" panose="02040502050405020303" pitchFamily="18" charset="0"/>
                </a:rPr>
                <a:t>SSD M.2 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9DA3AE-4BE0-472A-82EB-4C1EA328D762}"/>
                </a:ext>
              </a:extLst>
            </p:cNvPr>
            <p:cNvSpPr txBox="1"/>
            <p:nvPr/>
          </p:nvSpPr>
          <p:spPr>
            <a:xfrm>
              <a:off x="627786" y="3122955"/>
              <a:ext cx="1675795" cy="52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Georgia" panose="02040502050405020303" pitchFamily="18" charset="0"/>
                </a:rPr>
                <a:t>Дополнительные микросхемы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6ED055C0-9F89-4C8C-BD41-7D4C67D4B39C}"/>
                </a:ext>
              </a:extLst>
            </p:cNvPr>
            <p:cNvSpPr/>
            <p:nvPr/>
          </p:nvSpPr>
          <p:spPr>
            <a:xfrm>
              <a:off x="961962" y="1088246"/>
              <a:ext cx="929431" cy="2052754"/>
            </a:xfrm>
            <a:prstGeom prst="rect">
              <a:avLst/>
            </a:prstGeom>
            <a:solidFill>
              <a:schemeClr val="accent1">
                <a:lumMod val="5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010C0C31-91E1-42F0-92BF-F1682EABC4B0}"/>
                </a:ext>
              </a:extLst>
            </p:cNvPr>
            <p:cNvSpPr/>
            <p:nvPr/>
          </p:nvSpPr>
          <p:spPr>
            <a:xfrm>
              <a:off x="764959" y="4213855"/>
              <a:ext cx="929431" cy="96734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EF7D4E0-3D2B-45C2-A164-14E2BFCB974E}"/>
                </a:ext>
              </a:extLst>
            </p:cNvPr>
            <p:cNvSpPr/>
            <p:nvPr/>
          </p:nvSpPr>
          <p:spPr>
            <a:xfrm>
              <a:off x="2291157" y="434171"/>
              <a:ext cx="1282623" cy="407737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72C8F9E-81BB-4754-8465-0BE307971AAE}"/>
                </a:ext>
              </a:extLst>
            </p:cNvPr>
            <p:cNvSpPr/>
            <p:nvPr/>
          </p:nvSpPr>
          <p:spPr>
            <a:xfrm>
              <a:off x="2184398" y="2059828"/>
              <a:ext cx="3745059" cy="551505"/>
            </a:xfrm>
            <a:prstGeom prst="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FCFD00-0173-435E-9FB3-A8879A50CD8C}"/>
                </a:ext>
              </a:extLst>
            </p:cNvPr>
            <p:cNvSpPr txBox="1"/>
            <p:nvPr/>
          </p:nvSpPr>
          <p:spPr>
            <a:xfrm>
              <a:off x="2241377" y="2579395"/>
              <a:ext cx="3698240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PCI (</a:t>
              </a:r>
              <a:r>
                <a:rPr lang="ru-RU" sz="1600" dirty="0">
                  <a:latin typeface="Georgia" panose="02040502050405020303" pitchFamily="18" charset="0"/>
                </a:rPr>
                <a:t>намного медленнее </a:t>
              </a:r>
              <a:r>
                <a:rPr lang="en-US" sz="1600" dirty="0">
                  <a:latin typeface="Georgia" panose="02040502050405020303" pitchFamily="18" charset="0"/>
                </a:rPr>
                <a:t>PCIe)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4439D5A-6B34-4BBE-B374-646D4E4D5EDB}"/>
                </a:ext>
              </a:extLst>
            </p:cNvPr>
            <p:cNvSpPr/>
            <p:nvPr/>
          </p:nvSpPr>
          <p:spPr>
            <a:xfrm>
              <a:off x="2184397" y="4582418"/>
              <a:ext cx="3745059" cy="551505"/>
            </a:xfrm>
            <a:prstGeom prst="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406BF04-0506-42A8-A864-997D7841A8B8}"/>
                </a:ext>
              </a:extLst>
            </p:cNvPr>
            <p:cNvSpPr/>
            <p:nvPr/>
          </p:nvSpPr>
          <p:spPr>
            <a:xfrm>
              <a:off x="2331930" y="5519801"/>
              <a:ext cx="4480350" cy="369332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CC7C11-6FD6-4667-96BC-5BF91A6BE849}"/>
                </a:ext>
              </a:extLst>
            </p:cNvPr>
            <p:cNvSpPr txBox="1"/>
            <p:nvPr/>
          </p:nvSpPr>
          <p:spPr>
            <a:xfrm>
              <a:off x="593679" y="5177579"/>
              <a:ext cx="1271990" cy="58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b="0" i="0" dirty="0">
                  <a:solidFill>
                    <a:srgbClr val="333333"/>
                  </a:solidFill>
                  <a:effectLst/>
                  <a:latin typeface="Georgia" panose="02040502050405020303" pitchFamily="18" charset="0"/>
                </a:rPr>
                <a:t> Звуковой процессор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D048CEB-4E1F-4626-BAE9-3FBDD6954D02}"/>
                </a:ext>
              </a:extLst>
            </p:cNvPr>
            <p:cNvSpPr/>
            <p:nvPr/>
          </p:nvSpPr>
          <p:spPr>
            <a:xfrm>
              <a:off x="7925453" y="4405436"/>
              <a:ext cx="624188" cy="6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64866C-F400-41B7-871F-5052C1D0BB9F}"/>
                </a:ext>
              </a:extLst>
            </p:cNvPr>
            <p:cNvSpPr txBox="1"/>
            <p:nvPr/>
          </p:nvSpPr>
          <p:spPr>
            <a:xfrm>
              <a:off x="8531208" y="4315385"/>
              <a:ext cx="1530389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Микросхема</a:t>
              </a: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6E29C7B-1406-4D9B-B9B2-5D473C9AEE10}"/>
                </a:ext>
              </a:extLst>
            </p:cNvPr>
            <p:cNvSpPr/>
            <p:nvPr/>
          </p:nvSpPr>
          <p:spPr>
            <a:xfrm>
              <a:off x="10184171" y="5056116"/>
              <a:ext cx="624188" cy="463685"/>
            </a:xfrm>
            <a:prstGeom prst="rect">
              <a:avLst/>
            </a:prstGeom>
            <a:solidFill>
              <a:schemeClr val="accent4">
                <a:lumMod val="5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1DC95E-C2A8-40B7-AD6E-F6A31C93CA5D}"/>
                </a:ext>
              </a:extLst>
            </p:cNvPr>
            <p:cNvSpPr txBox="1"/>
            <p:nvPr/>
          </p:nvSpPr>
          <p:spPr>
            <a:xfrm>
              <a:off x="9544340" y="5206923"/>
              <a:ext cx="825537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BIOS</a:t>
              </a:r>
              <a:endParaRPr lang="ru-RU" sz="1600" dirty="0">
                <a:latin typeface="Georgia" panose="02040502050405020303" pitchFamily="18" charset="0"/>
              </a:endParaRPr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889A7F1F-55DF-4058-B8B7-C35AE489E269}"/>
                </a:ext>
              </a:extLst>
            </p:cNvPr>
            <p:cNvSpPr/>
            <p:nvPr/>
          </p:nvSpPr>
          <p:spPr>
            <a:xfrm>
              <a:off x="9487801" y="6011101"/>
              <a:ext cx="1320800" cy="553267"/>
            </a:xfrm>
            <a:prstGeom prst="rect">
              <a:avLst/>
            </a:prstGeom>
            <a:solidFill>
              <a:schemeClr val="accent4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328D3726-A9D5-47D0-8ADE-9F515CFAB059}"/>
                </a:ext>
              </a:extLst>
            </p:cNvPr>
            <p:cNvSpPr/>
            <p:nvPr/>
          </p:nvSpPr>
          <p:spPr>
            <a:xfrm>
              <a:off x="2231781" y="5902809"/>
              <a:ext cx="3950579" cy="661560"/>
            </a:xfrm>
            <a:prstGeom prst="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5BB124-DA76-496A-AE7F-58229820149D}"/>
                </a:ext>
              </a:extLst>
            </p:cNvPr>
            <p:cNvSpPr txBox="1"/>
            <p:nvPr/>
          </p:nvSpPr>
          <p:spPr>
            <a:xfrm>
              <a:off x="10782299" y="5325342"/>
              <a:ext cx="1381023" cy="131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Панель, кнопка ВКЛ</a:t>
              </a:r>
              <a:r>
                <a:rPr lang="en-US" sz="1600" dirty="0">
                  <a:latin typeface="Georgia" panose="02040502050405020303" pitchFamily="18" charset="0"/>
                </a:rPr>
                <a:t>/Reset + </a:t>
              </a:r>
              <a:r>
                <a:rPr lang="ru-RU" sz="1600" dirty="0">
                  <a:latin typeface="Georgia" panose="02040502050405020303" pitchFamily="18" charset="0"/>
                </a:rPr>
                <a:t>индикация корпуса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9B3F49-8B71-40E0-977D-F831D091B589}"/>
                </a:ext>
              </a:extLst>
            </p:cNvPr>
            <p:cNvSpPr txBox="1"/>
            <p:nvPr/>
          </p:nvSpPr>
          <p:spPr>
            <a:xfrm>
              <a:off x="2738120" y="6461759"/>
              <a:ext cx="3190240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Georgia" panose="02040502050405020303" pitchFamily="18" charset="0"/>
                </a:rPr>
                <a:t>Дополнительные разъемы</a:t>
              </a:r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455E385C-0EB0-4833-9F03-2AD8CC4E11B9}"/>
                </a:ext>
              </a:extLst>
            </p:cNvPr>
            <p:cNvSpPr/>
            <p:nvPr/>
          </p:nvSpPr>
          <p:spPr>
            <a:xfrm flipH="1">
              <a:off x="6182360" y="6001216"/>
              <a:ext cx="781684" cy="553267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80E0BEDB-FE5F-49CC-BECE-274EDEDA39A0}"/>
                </a:ext>
              </a:extLst>
            </p:cNvPr>
            <p:cNvSpPr/>
            <p:nvPr/>
          </p:nvSpPr>
          <p:spPr>
            <a:xfrm flipH="1">
              <a:off x="6963497" y="5956955"/>
              <a:ext cx="2524304" cy="55326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2F5DF0-6922-45E8-95A8-6D508F1E2B9C}"/>
                </a:ext>
              </a:extLst>
            </p:cNvPr>
            <p:cNvSpPr txBox="1"/>
            <p:nvPr/>
          </p:nvSpPr>
          <p:spPr>
            <a:xfrm>
              <a:off x="6812280" y="6478293"/>
              <a:ext cx="3190240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USB </a:t>
              </a:r>
              <a:r>
                <a:rPr lang="ru-RU" sz="1600" dirty="0">
                  <a:latin typeface="Georgia" panose="02040502050405020303" pitchFamily="18" charset="0"/>
                </a:rPr>
                <a:t>разъемы</a:t>
              </a:r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9ADC7A02-F15B-4D9C-BAC8-4BD01ABCCF8A}"/>
                </a:ext>
              </a:extLst>
            </p:cNvPr>
            <p:cNvSpPr/>
            <p:nvPr/>
          </p:nvSpPr>
          <p:spPr>
            <a:xfrm flipH="1">
              <a:off x="9482094" y="17756"/>
              <a:ext cx="702077" cy="11508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696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еталл все">
  <a:themeElements>
    <a:clrScheme name="Другая 22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FFFFFF"/>
      </a:hlink>
      <a:folHlink>
        <a:srgbClr val="FFFFFF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металл все" id="{B075CA34-0AAC-43BF-A25E-3B898E45CC3F}" vid="{C9C08786-4103-49BA-8EA5-DA97A8596BC9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572</Words>
  <Application>Microsoft Office PowerPoint</Application>
  <PresentationFormat>Широкоэкранный</PresentationFormat>
  <Paragraphs>122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Тема Office</vt:lpstr>
      <vt:lpstr>металл все</vt:lpstr>
      <vt:lpstr>Материнская плата</vt:lpstr>
      <vt:lpstr>Задачи</vt:lpstr>
      <vt:lpstr>Материнская плата</vt:lpstr>
      <vt:lpstr>Материнская плата </vt:lpstr>
      <vt:lpstr>Разъемы материнской платы</vt:lpstr>
      <vt:lpstr>Встроенные компоненты</vt:lpstr>
      <vt:lpstr>Презентация PowerPoint</vt:lpstr>
      <vt:lpstr>Презентация PowerPoint</vt:lpstr>
      <vt:lpstr>Презентация PowerPoint</vt:lpstr>
      <vt:lpstr>Сокет, место для установки процессора</vt:lpstr>
      <vt:lpstr>Оперативная память</vt:lpstr>
      <vt:lpstr>Слоты PCI, PCI-e</vt:lpstr>
      <vt:lpstr>Чипсет</vt:lpstr>
      <vt:lpstr>SATA</vt:lpstr>
      <vt:lpstr>Блок ввода/вывода </vt:lpstr>
      <vt:lpstr>M.2 – для быстрых SSD</vt:lpstr>
      <vt:lpstr>BIOS</vt:lpstr>
      <vt:lpstr>Подключение блока питания</vt:lpstr>
      <vt:lpstr>Panel</vt:lpstr>
      <vt:lpstr>Презентация PowerPoint</vt:lpstr>
      <vt:lpstr>Презентация PowerPoint</vt:lpstr>
      <vt:lpstr>Презентация PowerPoint</vt:lpstr>
      <vt:lpstr>Итоги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</dc:creator>
  <cp:lastModifiedBy>Пользователь Windows</cp:lastModifiedBy>
  <cp:revision>241</cp:revision>
  <dcterms:created xsi:type="dcterms:W3CDTF">2023-12-11T11:01:00Z</dcterms:created>
  <dcterms:modified xsi:type="dcterms:W3CDTF">2025-04-08T19:24:54Z</dcterms:modified>
</cp:coreProperties>
</file>